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71" r:id="rId5"/>
    <p:sldId id="259" r:id="rId6"/>
    <p:sldId id="261" r:id="rId7"/>
    <p:sldId id="260" r:id="rId8"/>
    <p:sldId id="272" r:id="rId9"/>
    <p:sldId id="262" r:id="rId10"/>
    <p:sldId id="263" r:id="rId11"/>
    <p:sldId id="265" r:id="rId12"/>
    <p:sldId id="273" r:id="rId13"/>
    <p:sldId id="266" r:id="rId14"/>
    <p:sldId id="264" r:id="rId15"/>
    <p:sldId id="270" r:id="rId16"/>
    <p:sldId id="267" r:id="rId17"/>
    <p:sldId id="274" r:id="rId18"/>
    <p:sldId id="275" r:id="rId19"/>
    <p:sldId id="268" r:id="rId20"/>
    <p:sldId id="269" r:id="rId21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5512D11C-5CC6-11CF-8D67-00AA00BDCE1D}" ax:persistence="persistStream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2"/>
          <a:stretch>
            <a:fillRect/>
          </a:stretch>
        </p:blipFill>
        <p:spPr bwMode="auto">
          <a:xfrm>
            <a:off x="4814888" y="4763"/>
            <a:ext cx="4329112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2001079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0500728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8278846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1D384A6-E499-44BE-94AC-10BF310EC962}" type="datetimeFigureOut">
              <a:rPr lang="it-IT"/>
              <a:pPr>
                <a:defRPr/>
              </a:pPr>
              <a:t>01/09/2012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E8784DB-0638-46B4-9695-489D09346AE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994124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3784390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46"/>
          <a:stretch>
            <a:fillRect/>
          </a:stretch>
        </p:blipFill>
        <p:spPr bwMode="auto">
          <a:xfrm>
            <a:off x="30163" y="0"/>
            <a:ext cx="91138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1323697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8958707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5611767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2881061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0344307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247665665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 smtClean="0"/>
              <a:t>Fare clic sull'icona per inserire un'immagine</a:t>
            </a:r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516275299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www.powerpointstyles.com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31"/>
          <p:cNvSpPr txBox="1">
            <a:spLocks noChangeArrowheads="1"/>
          </p:cNvSpPr>
          <p:nvPr/>
        </p:nvSpPr>
        <p:spPr bwMode="auto">
          <a:xfrm>
            <a:off x="3348038" y="6237288"/>
            <a:ext cx="24511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fr-FR">
                <a:hlinkClick r:id="rId14"/>
              </a:rPr>
              <a:t>Powerpoint Templates</a:t>
            </a:r>
            <a:endParaRPr lang="fr-FR"/>
          </a:p>
        </p:txBody>
      </p:sp>
      <p:pic>
        <p:nvPicPr>
          <p:cNvPr id="1027" name="Picture 30" descr="HGFGZRGFDV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6" r:id="rId2"/>
    <p:sldLayoutId id="214748368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7" r:id="rId12"/>
  </p:sldLayoutIdLst>
  <p:transition spd="med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wmf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123728" y="1916832"/>
            <a:ext cx="4379132" cy="3477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1200"/>
              </a:spcBef>
              <a:spcAft>
                <a:spcPts val="1200"/>
              </a:spcAft>
              <a:defRPr/>
            </a:pPr>
            <a:r>
              <a:rPr lang="it-IT" sz="4000" b="1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 Black" pitchFamily="34" charset="0"/>
                <a:cs typeface="+mn-cs"/>
              </a:rPr>
              <a:t>CAMMINARE</a:t>
            </a:r>
          </a:p>
          <a:p>
            <a:pPr fontAlgn="auto">
              <a:spcBef>
                <a:spcPts val="1200"/>
              </a:spcBef>
              <a:spcAft>
                <a:spcPts val="1200"/>
              </a:spcAft>
              <a:defRPr/>
            </a:pPr>
            <a:r>
              <a:rPr lang="it-IT" sz="4000" b="1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 Black" pitchFamily="34" charset="0"/>
                <a:cs typeface="+mn-cs"/>
              </a:rPr>
              <a:t>ASCOLTANDO</a:t>
            </a:r>
          </a:p>
          <a:p>
            <a:pPr fontAlgn="auto">
              <a:spcBef>
                <a:spcPts val="1200"/>
              </a:spcBef>
              <a:spcAft>
                <a:spcPts val="1200"/>
              </a:spcAft>
              <a:defRPr/>
            </a:pPr>
            <a:r>
              <a:rPr lang="it-IT" sz="4000" b="1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 Black" pitchFamily="34" charset="0"/>
                <a:cs typeface="+mn-cs"/>
              </a:rPr>
              <a:t>SAN PAOLO</a:t>
            </a:r>
          </a:p>
          <a:p>
            <a:pPr fontAlgn="auto">
              <a:spcBef>
                <a:spcPts val="1200"/>
              </a:spcBef>
              <a:spcAft>
                <a:spcPts val="1200"/>
              </a:spcAft>
              <a:defRPr/>
            </a:pPr>
            <a:r>
              <a:rPr lang="it-IT" sz="4000" b="1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Arial Black" pitchFamily="34" charset="0"/>
                <a:cs typeface="+mn-cs"/>
              </a:rPr>
              <a:t>AI CORINZI</a:t>
            </a:r>
            <a:endParaRPr lang="it-IT" sz="4000" b="1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Arial Black" pitchFamily="34" charset="0"/>
              <a:cs typeface="+mn-cs"/>
            </a:endParaRPr>
          </a:p>
        </p:txBody>
      </p:sp>
      <p:pic>
        <p:nvPicPr>
          <p:cNvPr id="5123" name="Picture 2" descr="http://incamminoverso.unblog.fr/files/2008/04/paolo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875" y="2924175"/>
            <a:ext cx="3540125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ttangolo 1"/>
          <p:cNvSpPr>
            <a:spLocks noChangeArrowheads="1"/>
          </p:cNvSpPr>
          <p:nvPr/>
        </p:nvSpPr>
        <p:spPr bwMode="auto">
          <a:xfrm>
            <a:off x="2411413" y="111125"/>
            <a:ext cx="6545262" cy="674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2400" baseline="30000">
                <a:solidFill>
                  <a:schemeClr val="bg1"/>
                </a:solidFill>
              </a:rPr>
              <a:t>1 Cor 12, 4 </a:t>
            </a:r>
            <a:r>
              <a:rPr lang="it-IT" sz="2400">
                <a:solidFill>
                  <a:schemeClr val="bg1"/>
                </a:solidFill>
              </a:rPr>
              <a:t>Vi sono diversi carismi, ma uno solo è lo Spirito; </a:t>
            </a:r>
            <a:r>
              <a:rPr lang="it-IT" sz="2400" baseline="30000">
                <a:solidFill>
                  <a:schemeClr val="bg1"/>
                </a:solidFill>
              </a:rPr>
              <a:t>5</a:t>
            </a:r>
            <a:r>
              <a:rPr lang="it-IT" sz="2400">
                <a:solidFill>
                  <a:schemeClr val="bg1"/>
                </a:solidFill>
              </a:rPr>
              <a:t>vi sono diversi ministeri, ma uno solo è il Signore; </a:t>
            </a:r>
            <a:r>
              <a:rPr lang="it-IT" sz="2400" baseline="30000">
                <a:solidFill>
                  <a:schemeClr val="bg1"/>
                </a:solidFill>
              </a:rPr>
              <a:t>6</a:t>
            </a:r>
            <a:r>
              <a:rPr lang="it-IT" sz="2400">
                <a:solidFill>
                  <a:schemeClr val="bg1"/>
                </a:solidFill>
              </a:rPr>
              <a:t>vi sono diverse attività, ma uno solo è Dio, che opera tutto in tutti. </a:t>
            </a:r>
            <a:r>
              <a:rPr lang="it-IT" sz="2400" baseline="30000">
                <a:solidFill>
                  <a:schemeClr val="bg1"/>
                </a:solidFill>
              </a:rPr>
              <a:t>7</a:t>
            </a:r>
            <a:r>
              <a:rPr lang="it-IT" sz="2400">
                <a:solidFill>
                  <a:schemeClr val="bg1"/>
                </a:solidFill>
              </a:rPr>
              <a:t>A ciascuno è data una manifestazione particolare dello Spirito per il bene comune: </a:t>
            </a:r>
            <a:r>
              <a:rPr lang="it-IT" sz="2400" baseline="30000">
                <a:solidFill>
                  <a:schemeClr val="bg1"/>
                </a:solidFill>
              </a:rPr>
              <a:t>8 </a:t>
            </a:r>
            <a:r>
              <a:rPr lang="it-IT" sz="2400">
                <a:solidFill>
                  <a:schemeClr val="bg1"/>
                </a:solidFill>
              </a:rPr>
              <a:t>a uno infatti, per mezzo dello Spirito, viene dato il linguaggio di sapienza; a un altro invece, dallo stesso Spirito, il linguaggio di conoscenza; </a:t>
            </a:r>
            <a:r>
              <a:rPr lang="it-IT" sz="2400" baseline="30000">
                <a:solidFill>
                  <a:schemeClr val="bg1"/>
                </a:solidFill>
              </a:rPr>
              <a:t>9</a:t>
            </a:r>
            <a:r>
              <a:rPr lang="it-IT" sz="2400">
                <a:solidFill>
                  <a:schemeClr val="bg1"/>
                </a:solidFill>
              </a:rPr>
              <a:t>a uno, nello stesso Spirito, la fede; a un altro, nell'unico Spirito, il dono delle guarigioni; </a:t>
            </a:r>
            <a:r>
              <a:rPr lang="it-IT" sz="2400" baseline="30000">
                <a:solidFill>
                  <a:schemeClr val="bg1"/>
                </a:solidFill>
              </a:rPr>
              <a:t>10</a:t>
            </a:r>
            <a:r>
              <a:rPr lang="it-IT" sz="2400">
                <a:solidFill>
                  <a:schemeClr val="bg1"/>
                </a:solidFill>
              </a:rPr>
              <a:t>a uno il potere dei miracoli; a un altro il dono della profezia; a un altro il dono di discernere gli spiriti; a un altro la varietà delle lingue; a un altro l'interpretazione delle lingue. </a:t>
            </a:r>
            <a:r>
              <a:rPr lang="it-IT" sz="2400" baseline="30000">
                <a:solidFill>
                  <a:schemeClr val="bg1"/>
                </a:solidFill>
              </a:rPr>
              <a:t>11</a:t>
            </a:r>
            <a:r>
              <a:rPr lang="it-IT" sz="2400">
                <a:solidFill>
                  <a:schemeClr val="bg1"/>
                </a:solidFill>
              </a:rPr>
              <a:t>Ma tutte queste cose le opera l'unico e medesimo Spirito, distribuendole a ciascuno come vuole.</a:t>
            </a:r>
          </a:p>
        </p:txBody>
      </p:sp>
      <p:pic>
        <p:nvPicPr>
          <p:cNvPr id="6146" name="Picture 2" descr="http://i170.photobucket.com/albums/u247/twigghi/matite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3662363"/>
            <a:ext cx="2398713" cy="319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digilander.libero.it/stebama/corsoreligio_files/8assis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404813"/>
            <a:ext cx="5257800" cy="394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ttangolo 1"/>
          <p:cNvSpPr>
            <a:spLocks noChangeArrowheads="1"/>
          </p:cNvSpPr>
          <p:nvPr/>
        </p:nvSpPr>
        <p:spPr bwMode="auto">
          <a:xfrm>
            <a:off x="5003800" y="4724400"/>
            <a:ext cx="3897313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it-IT" sz="3200">
                <a:solidFill>
                  <a:schemeClr val="bg1"/>
                </a:solidFill>
              </a:rPr>
              <a:t>uno solo è lo Spirito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it-IT" sz="3200">
                <a:solidFill>
                  <a:schemeClr val="bg1"/>
                </a:solidFill>
              </a:rPr>
              <a:t>uno solo è il Signore</a:t>
            </a:r>
          </a:p>
          <a:p>
            <a:pPr algn="r">
              <a:spcBef>
                <a:spcPts val="600"/>
              </a:spcBef>
              <a:spcAft>
                <a:spcPts val="600"/>
              </a:spcAft>
            </a:pPr>
            <a:r>
              <a:rPr lang="it-IT" sz="3200">
                <a:solidFill>
                  <a:schemeClr val="bg1"/>
                </a:solidFill>
              </a:rPr>
              <a:t>uno solo è Dio</a:t>
            </a:r>
            <a:endParaRPr lang="it-IT" sz="32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355976" y="382012"/>
            <a:ext cx="4283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0" dirty="0" smtClean="0">
                <a:solidFill>
                  <a:schemeClr val="accent3"/>
                </a:solidFill>
                <a:effectLst/>
              </a:rPr>
              <a:t>Tutta la pienezza di Dio come Trinità: un medesimo Spirito, un medesimo Signore (Cristo), un medesimo Dio (Padre) è presente. </a:t>
            </a:r>
          </a:p>
          <a:p>
            <a:r>
              <a:rPr lang="it-IT" sz="2400" b="0" dirty="0" smtClean="0">
                <a:solidFill>
                  <a:schemeClr val="accent3"/>
                </a:solidFill>
                <a:effectLst/>
              </a:rPr>
              <a:t>Davvero la grazia di Dio è stupefacente: Dio si impegna con tutto Sé stesso per il riscatto del genere umano.</a:t>
            </a:r>
            <a:endParaRPr lang="it-IT" sz="2400" dirty="0">
              <a:solidFill>
                <a:schemeClr val="accent3"/>
              </a:solidFill>
            </a:endParaRPr>
          </a:p>
        </p:txBody>
      </p:sp>
      <p:pic>
        <p:nvPicPr>
          <p:cNvPr id="25602" name="Picture 2" descr="Icona della Santissima Trinità scritta da Maria Grazia Facch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04" y="1340768"/>
            <a:ext cx="3869877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7749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idm-diversity.org/images/intext_mitgli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92" y="548680"/>
            <a:ext cx="7082730" cy="5666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ttangolo 1"/>
          <p:cNvSpPr>
            <a:spLocks noChangeArrowheads="1"/>
          </p:cNvSpPr>
          <p:nvPr/>
        </p:nvSpPr>
        <p:spPr bwMode="auto">
          <a:xfrm>
            <a:off x="3205163" y="981075"/>
            <a:ext cx="5761037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2400" baseline="30000">
                <a:solidFill>
                  <a:schemeClr val="bg1"/>
                </a:solidFill>
              </a:rPr>
              <a:t>1 Cor 12, 27  </a:t>
            </a:r>
            <a:r>
              <a:rPr lang="it-IT" sz="2400">
                <a:solidFill>
                  <a:schemeClr val="bg1"/>
                </a:solidFill>
              </a:rPr>
              <a:t>Ora voi siete corpo di Cristo e, ognuno secondo la propria parte, sue membra. </a:t>
            </a:r>
            <a:r>
              <a:rPr lang="it-IT" sz="2400" baseline="30000">
                <a:solidFill>
                  <a:schemeClr val="bg1"/>
                </a:solidFill>
              </a:rPr>
              <a:t>28</a:t>
            </a:r>
            <a:r>
              <a:rPr lang="it-IT" sz="2400">
                <a:solidFill>
                  <a:schemeClr val="bg1"/>
                </a:solidFill>
              </a:rPr>
              <a:t>Alcuni perciò Dio li ha posti nella Chiesa in primo luogo come apostoli, in secondo luogo come profeti, in terzo luogo come maestri; poi ci sono i miracoli, quindi il dono delle guarigioni, di assistere, di governare, di parlare varie lingue. </a:t>
            </a:r>
            <a:r>
              <a:rPr lang="it-IT" sz="2400" baseline="30000">
                <a:solidFill>
                  <a:schemeClr val="bg1"/>
                </a:solidFill>
              </a:rPr>
              <a:t>29</a:t>
            </a:r>
            <a:r>
              <a:rPr lang="it-IT" sz="2400">
                <a:solidFill>
                  <a:schemeClr val="bg1"/>
                </a:solidFill>
              </a:rPr>
              <a:t>Sono forse tutti apostoli? Tutti profeti? Tutti maestri? Tutti fanno miracoli? </a:t>
            </a:r>
            <a:r>
              <a:rPr lang="it-IT" sz="2400" baseline="30000">
                <a:solidFill>
                  <a:schemeClr val="bg1"/>
                </a:solidFill>
              </a:rPr>
              <a:t>30</a:t>
            </a:r>
            <a:r>
              <a:rPr lang="it-IT" sz="2400">
                <a:solidFill>
                  <a:schemeClr val="bg1"/>
                </a:solidFill>
              </a:rPr>
              <a:t>Tutti possiedono il dono delle guarigioni? Tutti parlano lingue? Tutti le interpretano? </a:t>
            </a:r>
            <a:r>
              <a:rPr lang="it-IT" sz="2400" baseline="30000">
                <a:solidFill>
                  <a:schemeClr val="bg1"/>
                </a:solidFill>
              </a:rPr>
              <a:t>31</a:t>
            </a:r>
            <a:r>
              <a:rPr lang="it-IT" sz="2400">
                <a:solidFill>
                  <a:schemeClr val="bg1"/>
                </a:solidFill>
              </a:rPr>
              <a:t>Desiderate invece intensamente i carismi più grandi. E allora, vi mostro la via più sublime. </a:t>
            </a:r>
          </a:p>
        </p:txBody>
      </p:sp>
      <p:pic>
        <p:nvPicPr>
          <p:cNvPr id="9218" name="Picture 2" descr="http://www.suoredimariabambina.org/img/tempoliturgico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269557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395288" y="3573463"/>
            <a:ext cx="856932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2400" baseline="30000">
                <a:solidFill>
                  <a:schemeClr val="bg1"/>
                </a:solidFill>
              </a:rPr>
              <a:t>1 Cor 13, 1  </a:t>
            </a:r>
            <a:r>
              <a:rPr lang="it-IT" sz="2400">
                <a:solidFill>
                  <a:schemeClr val="bg1"/>
                </a:solidFill>
              </a:rPr>
              <a:t>Se parlassi le lingue degli uomini e degli angeli, ma non avessi la carità, sarei come bronzo che rimbomba o come cimbalo che strepita.</a:t>
            </a:r>
            <a:r>
              <a:rPr lang="it-IT" sz="2400" baseline="30000">
                <a:solidFill>
                  <a:schemeClr val="bg1"/>
                </a:solidFill>
              </a:rPr>
              <a:t> 2</a:t>
            </a:r>
            <a:r>
              <a:rPr lang="it-IT" sz="2400">
                <a:solidFill>
                  <a:schemeClr val="bg1"/>
                </a:solidFill>
              </a:rPr>
              <a:t>E se avessi il dono della profezia, se conoscessi tutti i misteri e avessi tutta la conoscenza, se possedessi tanta fede da trasportare le montagne, ma non avessi la carità, non sarei nulla.</a:t>
            </a:r>
            <a:r>
              <a:rPr lang="it-IT" sz="2400" baseline="30000">
                <a:solidFill>
                  <a:schemeClr val="bg1"/>
                </a:solidFill>
              </a:rPr>
              <a:t> 3  </a:t>
            </a:r>
            <a:r>
              <a:rPr lang="it-IT" sz="2400">
                <a:solidFill>
                  <a:schemeClr val="bg1"/>
                </a:solidFill>
              </a:rPr>
              <a:t>E se anche dessi in cibo tutti i miei beni e consegnassi il mio corpo per averne vanto, ma non avessi la carità, a nulla mi servirebbe.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15888"/>
            <a:ext cx="5192713" cy="347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ttangolo 1"/>
          <p:cNvSpPr>
            <a:spLocks noChangeArrowheads="1"/>
          </p:cNvSpPr>
          <p:nvPr/>
        </p:nvSpPr>
        <p:spPr bwMode="auto">
          <a:xfrm>
            <a:off x="4356100" y="4724400"/>
            <a:ext cx="457200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3200">
                <a:solidFill>
                  <a:schemeClr val="bg1"/>
                </a:solidFill>
              </a:rPr>
              <a:t>ma non avessi la carità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3200">
                <a:solidFill>
                  <a:schemeClr val="bg1"/>
                </a:solidFill>
              </a:rPr>
              <a:t>ma non avessi la carità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3200">
                <a:solidFill>
                  <a:schemeClr val="bg1"/>
                </a:solidFill>
              </a:rPr>
              <a:t>ma non avessi la carità</a:t>
            </a:r>
            <a:endParaRPr lang="it-IT" sz="320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3960812" cy="527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580275" y="764704"/>
            <a:ext cx="4320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i="0" dirty="0" smtClean="0">
                <a:solidFill>
                  <a:schemeClr val="accent3"/>
                </a:solidFill>
                <a:effectLst/>
              </a:rPr>
              <a:t>La finalità che Dio si propone distribuendo i Suoi doni spirituali è</a:t>
            </a:r>
            <a:r>
              <a:rPr lang="it-IT" sz="2400" dirty="0" smtClean="0">
                <a:solidFill>
                  <a:schemeClr val="accent3"/>
                </a:solidFill>
                <a:effectLst/>
              </a:rPr>
              <a:t> </a:t>
            </a:r>
            <a:r>
              <a:rPr lang="it-IT" sz="2400" b="1" i="0" dirty="0" smtClean="0">
                <a:solidFill>
                  <a:schemeClr val="accent3"/>
                </a:solidFill>
                <a:effectLst/>
              </a:rPr>
              <a:t>il servizio</a:t>
            </a:r>
            <a:r>
              <a:rPr lang="it-IT" sz="2400" b="0" i="0" dirty="0" smtClean="0">
                <a:solidFill>
                  <a:schemeClr val="accent3"/>
                </a:solidFill>
                <a:effectLst/>
              </a:rPr>
              <a:t>, il beneficio dei credenti.</a:t>
            </a:r>
            <a:endParaRPr lang="it-IT" sz="2400" dirty="0">
              <a:solidFill>
                <a:schemeClr val="accent3"/>
              </a:solidFill>
            </a:endParaRPr>
          </a:p>
        </p:txBody>
      </p:sp>
      <p:pic>
        <p:nvPicPr>
          <p:cNvPr id="26626" name="Picture 2" descr="http://www.kiwanisagrigento.it/2010/wp-content/uploads/2009/10/Servire-i-bambi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58" y="908720"/>
            <a:ext cx="3897131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6970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283968" y="332656"/>
            <a:ext cx="46085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>
                <a:solidFill>
                  <a:schemeClr val="accent3"/>
                </a:solidFill>
                <a:effectLst/>
              </a:rPr>
              <a:t>Lo sguardo penetrante di questa Parola ispirata dallo Spirito Santo, che penetra là dove spesso nemmeno noi riusciamo a vedere, rileva come le motivazioni di fondo o le motivazioni prevalenti di ciò che i cristiani fanno, sono molto diverse da quello che avrebbero dovuto essere e che in Cristo  </a:t>
            </a:r>
            <a:r>
              <a:rPr lang="it-IT" sz="2400" dirty="0" smtClean="0">
                <a:solidFill>
                  <a:schemeClr val="accent3"/>
                </a:solidFill>
                <a:effectLst/>
              </a:rPr>
              <a:t>diventano palesi. </a:t>
            </a:r>
            <a:endParaRPr lang="it-IT" sz="2400" dirty="0">
              <a:solidFill>
                <a:schemeClr val="accent3"/>
              </a:solidFill>
            </a:endParaRPr>
          </a:p>
        </p:txBody>
      </p:sp>
      <p:pic>
        <p:nvPicPr>
          <p:cNvPr id="27650" name="Picture 2" descr="http://media.tumblr.com/tumblr_m8ppc7PrBv1qer9m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45024"/>
            <a:ext cx="3810000" cy="286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8133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abellanotizia.files.wordpress.com/2012/06/pasqua_sli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7632848" cy="58009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ttangolo 3"/>
          <p:cNvSpPr>
            <a:spLocks noChangeArrowheads="1"/>
          </p:cNvSpPr>
          <p:nvPr/>
        </p:nvSpPr>
        <p:spPr bwMode="auto">
          <a:xfrm>
            <a:off x="468313" y="3678238"/>
            <a:ext cx="8459787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2400" baseline="30000">
                <a:solidFill>
                  <a:schemeClr val="bg1"/>
                </a:solidFill>
              </a:rPr>
              <a:t>1 Cor 1,10  </a:t>
            </a:r>
            <a:r>
              <a:rPr lang="it-IT" sz="2400">
                <a:solidFill>
                  <a:schemeClr val="bg1"/>
                </a:solidFill>
              </a:rPr>
              <a:t>Vi esorto pertanto, fratelli, per il nome del Signore nostro Gesù Cristo, a essere tutti unanimi nel parlare, perché non vi siano divisioni tra voi, ma siate in perfetta unione di pensiero e di sentire. </a:t>
            </a:r>
            <a:r>
              <a:rPr lang="it-IT" sz="2400" baseline="30000">
                <a:solidFill>
                  <a:schemeClr val="bg1"/>
                </a:solidFill>
              </a:rPr>
              <a:t>11  </a:t>
            </a:r>
            <a:r>
              <a:rPr lang="it-IT" sz="2400">
                <a:solidFill>
                  <a:schemeClr val="bg1"/>
                </a:solidFill>
              </a:rPr>
              <a:t>Infatti a vostro riguardo, fratelli, mi è stato segnalato dai familiari di Cloe che tra voi vi sono discordie. </a:t>
            </a:r>
            <a:r>
              <a:rPr lang="it-IT" sz="2400" baseline="30000">
                <a:solidFill>
                  <a:schemeClr val="bg1"/>
                </a:solidFill>
              </a:rPr>
              <a:t>12  </a:t>
            </a:r>
            <a:r>
              <a:rPr lang="it-IT" sz="2400">
                <a:solidFill>
                  <a:schemeClr val="bg1"/>
                </a:solidFill>
              </a:rPr>
              <a:t>Mi riferisco al fatto che ciascuno di voi dice: "Io sono di Paolo", "Io invece sono di Apollo", "Io invece di Cefa", "E io di Cristo".</a:t>
            </a:r>
          </a:p>
        </p:txBody>
      </p:sp>
      <p:pic>
        <p:nvPicPr>
          <p:cNvPr id="1026" name="Picture 2" descr="http://t2.gstatic.com/images?q=tbn:ANd9GcTzhXrC8wLnnegW0ewYc9TwddbZWU6Snqwi66V8IGiz89ENuClJ&amp;t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33375"/>
            <a:ext cx="4248150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15888"/>
            <a:ext cx="4941888" cy="66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ttangolo 1"/>
          <p:cNvSpPr>
            <a:spLocks noChangeArrowheads="1"/>
          </p:cNvSpPr>
          <p:nvPr/>
        </p:nvSpPr>
        <p:spPr bwMode="auto">
          <a:xfrm>
            <a:off x="3708400" y="4076700"/>
            <a:ext cx="5165725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spcBef>
                <a:spcPts val="1200"/>
              </a:spcBef>
            </a:pPr>
            <a:r>
              <a:rPr lang="it-IT" sz="3200">
                <a:solidFill>
                  <a:schemeClr val="bg1"/>
                </a:solidFill>
              </a:rPr>
              <a:t>"Io sono di Paolo" </a:t>
            </a:r>
          </a:p>
          <a:p>
            <a:pPr algn="r">
              <a:spcBef>
                <a:spcPts val="1200"/>
              </a:spcBef>
            </a:pPr>
            <a:r>
              <a:rPr lang="it-IT" sz="3200">
                <a:solidFill>
                  <a:schemeClr val="bg1"/>
                </a:solidFill>
              </a:rPr>
              <a:t>"Io invece sono di Apollo"</a:t>
            </a:r>
          </a:p>
          <a:p>
            <a:pPr algn="r">
              <a:spcBef>
                <a:spcPts val="1200"/>
              </a:spcBef>
            </a:pPr>
            <a:r>
              <a:rPr lang="it-IT" sz="3200">
                <a:solidFill>
                  <a:schemeClr val="bg1"/>
                </a:solidFill>
              </a:rPr>
              <a:t>"Io invece di Cefa"</a:t>
            </a:r>
          </a:p>
          <a:p>
            <a:pPr algn="r">
              <a:spcBef>
                <a:spcPts val="1200"/>
              </a:spcBef>
            </a:pPr>
            <a:r>
              <a:rPr lang="it-IT" sz="3200">
                <a:solidFill>
                  <a:schemeClr val="bg1"/>
                </a:solidFill>
              </a:rPr>
              <a:t>"E io di Cristo"</a:t>
            </a:r>
          </a:p>
        </p:txBody>
      </p:sp>
      <p:pic>
        <p:nvPicPr>
          <p:cNvPr id="2050" name="Picture 2" descr="http://www.vediromainbici.it/Storico/Foto%20Iniziative%202010/2010.10.03%20La%20Chiesa%20del%20sacro%20volto%20alla%20Magliana_files/image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44640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427984" y="953308"/>
            <a:ext cx="41044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i="0" dirty="0" smtClean="0">
                <a:solidFill>
                  <a:schemeClr val="accent3"/>
                </a:solidFill>
                <a:effectLst/>
              </a:rPr>
              <a:t>Abbiamo certamente sempre dei “buoni motivi” per separarci dagli altri …</a:t>
            </a:r>
          </a:p>
          <a:p>
            <a:r>
              <a:rPr lang="it-IT" sz="2400" i="0" dirty="0" smtClean="0">
                <a:solidFill>
                  <a:schemeClr val="accent3"/>
                </a:solidFill>
                <a:effectLst/>
              </a:rPr>
              <a:t>spesso per “scomunicarci a vicenda”! </a:t>
            </a:r>
          </a:p>
          <a:p>
            <a:r>
              <a:rPr lang="it-IT" sz="2400" i="0" dirty="0" smtClean="0">
                <a:solidFill>
                  <a:schemeClr val="accent3"/>
                </a:solidFill>
                <a:effectLst/>
              </a:rPr>
              <a:t>Alcuni pensano di “risolvere” il problema imponendo l'unità con la forza. </a:t>
            </a:r>
          </a:p>
          <a:p>
            <a:r>
              <a:rPr lang="it-IT" sz="2400" i="0" dirty="0" smtClean="0">
                <a:solidFill>
                  <a:schemeClr val="accent3"/>
                </a:solidFill>
                <a:effectLst/>
              </a:rPr>
              <a:t>Allora è lotta di potere! </a:t>
            </a:r>
            <a:endParaRPr lang="it-IT" sz="2400" dirty="0">
              <a:solidFill>
                <a:schemeClr val="accent3"/>
              </a:solidFill>
            </a:endParaRPr>
          </a:p>
        </p:txBody>
      </p:sp>
      <p:pic>
        <p:nvPicPr>
          <p:cNvPr id="20482" name="Picture 2" descr="http://redscale.files.wordpress.com/2008/09/frecce_redscale_gold200_alu_fx3_3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" t="3164" r="3370" b="3667"/>
          <a:stretch/>
        </p:blipFill>
        <p:spPr bwMode="auto">
          <a:xfrm>
            <a:off x="725307" y="980728"/>
            <a:ext cx="3235570" cy="4923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6304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comune.ascolipiceno.it/flex/images/D.d9bb5ad1e32581d37c27/189__Ascoli_i_campanili_del_centro_storic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64704"/>
            <a:ext cx="7482757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ttangolo 1"/>
          <p:cNvSpPr>
            <a:spLocks noChangeArrowheads="1"/>
          </p:cNvSpPr>
          <p:nvPr/>
        </p:nvSpPr>
        <p:spPr bwMode="auto">
          <a:xfrm>
            <a:off x="3995738" y="2060575"/>
            <a:ext cx="486092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it-IT" sz="2400" baseline="30000">
                <a:solidFill>
                  <a:schemeClr val="bg1"/>
                </a:solidFill>
              </a:rPr>
              <a:t>1 Cor 10, 15 </a:t>
            </a:r>
            <a:r>
              <a:rPr lang="it-IT" sz="2400">
                <a:solidFill>
                  <a:schemeClr val="bg1"/>
                </a:solidFill>
              </a:rPr>
              <a:t>Parlo come a persone intelligenti. Giudicate voi stessi quello che dico: </a:t>
            </a:r>
            <a:r>
              <a:rPr lang="it-IT" sz="2400" baseline="30000">
                <a:solidFill>
                  <a:schemeClr val="bg1"/>
                </a:solidFill>
              </a:rPr>
              <a:t>16</a:t>
            </a:r>
            <a:r>
              <a:rPr lang="it-IT" sz="2400">
                <a:solidFill>
                  <a:schemeClr val="bg1"/>
                </a:solidFill>
              </a:rPr>
              <a:t>il calice della benedizione che noi benediciamo, non è forse comunione con il sangue di Cristo? E il pane che noi spezziamo, non è forse comunione con il corpo di Cristo? </a:t>
            </a:r>
            <a:r>
              <a:rPr lang="it-IT" sz="2400" baseline="30000">
                <a:solidFill>
                  <a:schemeClr val="bg1"/>
                </a:solidFill>
              </a:rPr>
              <a:t>17</a:t>
            </a:r>
            <a:r>
              <a:rPr lang="it-IT" sz="2400">
                <a:solidFill>
                  <a:schemeClr val="bg1"/>
                </a:solidFill>
              </a:rPr>
              <a:t>Poiché vi è un solo pane, noi siamo, benché molti, un solo corpo: tutti infatti partecipiamo all'unico pane.</a:t>
            </a:r>
          </a:p>
        </p:txBody>
      </p:sp>
      <p:pic>
        <p:nvPicPr>
          <p:cNvPr id="4098" name="Picture 2" descr="http://static.holyart.it/images/holyart/IC0000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62" t="11131" r="22668" b="11945"/>
          <a:stretch>
            <a:fillRect/>
          </a:stretch>
        </p:blipFill>
        <p:spPr bwMode="auto">
          <a:xfrm>
            <a:off x="395288" y="260350"/>
            <a:ext cx="3455987" cy="485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ttangolo 1"/>
          <p:cNvSpPr>
            <a:spLocks noChangeArrowheads="1"/>
          </p:cNvSpPr>
          <p:nvPr/>
        </p:nvSpPr>
        <p:spPr bwMode="auto">
          <a:xfrm>
            <a:off x="6175375" y="4857750"/>
            <a:ext cx="264318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it-IT" sz="3200">
                <a:solidFill>
                  <a:schemeClr val="bg1"/>
                </a:solidFill>
              </a:rPr>
              <a:t>noi siamo,</a:t>
            </a:r>
          </a:p>
          <a:p>
            <a:pPr algn="r"/>
            <a:r>
              <a:rPr lang="it-IT" sz="3200">
                <a:solidFill>
                  <a:schemeClr val="bg1"/>
                </a:solidFill>
              </a:rPr>
              <a:t>benché molti,</a:t>
            </a:r>
          </a:p>
          <a:p>
            <a:pPr algn="r"/>
            <a:r>
              <a:rPr lang="it-IT" sz="3200">
                <a:solidFill>
                  <a:schemeClr val="bg1"/>
                </a:solidFill>
              </a:rPr>
              <a:t>un solo corpo</a:t>
            </a:r>
            <a:endParaRPr lang="it-IT" sz="3200"/>
          </a:p>
        </p:txBody>
      </p:sp>
      <p:pic>
        <p:nvPicPr>
          <p:cNvPr id="5124" name="Picture 4" descr="http://www.giovaniloreto.it/public/images/art_9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549275"/>
            <a:ext cx="60960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914400" y="202849"/>
            <a:ext cx="80135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>
                <a:solidFill>
                  <a:schemeClr val="accent3"/>
                </a:solidFill>
                <a:effectLst/>
              </a:rPr>
              <a:t>La nostra testimonianza deve essere chiara, non deve dare adito ad ambiguità di sorta, né deve prestarsi ad essere strumentalizzabile da qualcuno.</a:t>
            </a:r>
          </a:p>
          <a:p>
            <a:r>
              <a:rPr lang="it-IT" sz="2400" dirty="0" smtClean="0">
                <a:solidFill>
                  <a:schemeClr val="accent3"/>
                </a:solidFill>
                <a:effectLst/>
              </a:rPr>
              <a:t> </a:t>
            </a:r>
          </a:p>
          <a:p>
            <a:r>
              <a:rPr lang="it-IT" sz="2400" b="0" dirty="0" smtClean="0">
                <a:solidFill>
                  <a:schemeClr val="accent3"/>
                </a:solidFill>
                <a:effectLst/>
              </a:rPr>
              <a:t>Voglio essere intelligente e valutare attentamente le ripercussioni di ciò che dico e faccio.</a:t>
            </a:r>
            <a:endParaRPr lang="it-IT" sz="2400" dirty="0">
              <a:solidFill>
                <a:schemeClr val="accent3"/>
              </a:solidFill>
            </a:endParaRPr>
          </a:p>
        </p:txBody>
      </p:sp>
      <p:pic>
        <p:nvPicPr>
          <p:cNvPr id="24581" name="Picture 5" descr="http://3.bp.blogspot.com/-weD-XwS9O2o/UAbZpJ7j-UI/AAAAAAAACKc/xghsH1sWhLA/s1600/due%2Ba%2Bdue%2BX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96952"/>
            <a:ext cx="4636506" cy="347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ontrols>
      <mc:AlternateContent xmlns:mc="http://schemas.openxmlformats.org/markup-compatibility/2006">
        <mc:Choice xmlns:v="urn:schemas-microsoft-com:vml" Requires="v">
          <p:control spid="24579" name="DefaultOcx" r:id="rId2" imgW="914400" imgH="228600"/>
        </mc:Choice>
        <mc:Fallback>
          <p:control name="DefaultOcx" r:id="rId2" imgW="914400" imgH="228600">
            <p:pic>
              <p:nvPicPr>
                <p:cNvPr id="0" name="DefaultOcx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" cy="2286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6624749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509282"/>
            <a:ext cx="5807536" cy="5807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5più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Tema5più</Template>
  <TotalTime>249</TotalTime>
  <Words>843</Words>
  <Application>Microsoft Office PowerPoint</Application>
  <PresentationFormat>Presentazione su schermo (4:3)</PresentationFormat>
  <Paragraphs>33</Paragraphs>
  <Slides>20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3" baseType="lpstr">
      <vt:lpstr>Arial</vt:lpstr>
      <vt:lpstr>Calibri</vt:lpstr>
      <vt:lpstr>Tema5più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don Luciano</dc:creator>
  <cp:lastModifiedBy>don Luciano</cp:lastModifiedBy>
  <cp:revision>19</cp:revision>
  <dcterms:created xsi:type="dcterms:W3CDTF">2012-08-31T10:30:21Z</dcterms:created>
  <dcterms:modified xsi:type="dcterms:W3CDTF">2012-09-01T06:01:22Z</dcterms:modified>
</cp:coreProperties>
</file>